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59" r:id="rId6"/>
    <p:sldId id="263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FJCTS+PublicSans-Bold" panose="020B0604020202020204" charset="0"/>
      <p:regular r:id="rId16"/>
    </p:embeddedFont>
    <p:embeddedFont>
      <p:font typeface="CFRUAJ+EBGaramond-Medium" panose="020B0604020202020204" charset="0"/>
      <p:regular r:id="rId17"/>
    </p:embeddedFont>
    <p:embeddedFont>
      <p:font typeface="CHCNIJ+PublicSans-Bold" panose="020B0604020202020204"/>
      <p:regular r:id="rId18"/>
    </p:embeddedFont>
    <p:embeddedFont>
      <p:font typeface="EB Garamond" panose="020F0502020204030204" pitchFamily="2" charset="0"/>
      <p:regular r:id="rId19"/>
      <p:bold r:id="rId20"/>
      <p:italic r:id="rId21"/>
      <p:boldItalic r:id="rId22"/>
    </p:embeddedFont>
    <p:embeddedFont>
      <p:font typeface="EB Garamond ExtraBold" panose="00000900000000000000" pitchFamily="2" charset="0"/>
      <p:bold r:id="rId23"/>
      <p:boldItalic r:id="rId24"/>
    </p:embeddedFont>
    <p:embeddedFont>
      <p:font typeface="EB Garamond Medium" panose="00000600000000000000" pitchFamily="2" charset="0"/>
      <p:regular r:id="rId25"/>
      <p:bold r:id="rId26"/>
      <p:italic r:id="rId27"/>
      <p:boldItalic r:id="rId28"/>
    </p:embeddedFont>
    <p:embeddedFont>
      <p:font typeface="ILIIOR+EBGaramond-Bold" panose="020B0604020202020204" charset="0"/>
      <p:regular r:id="rId29"/>
    </p:embeddedFont>
    <p:embeddedFont>
      <p:font typeface="KQGMTU+Arial-BoldMT" panose="020B0604020202020204" charset="0"/>
      <p:regular r:id="rId30"/>
    </p:embeddedFont>
    <p:embeddedFont>
      <p:font typeface="Public Sans" panose="020B0604020202020204" charset="0"/>
      <p:regular r:id="rId31"/>
      <p:bold r:id="rId32"/>
      <p:italic r:id="rId33"/>
      <p:boldItalic r:id="rId34"/>
    </p:embeddedFont>
    <p:embeddedFont>
      <p:font typeface="RMKPBC+PublicSans-BoldItalic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customschemas.google.com/relationships/presentationmetadata" Target="metadata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405776-B2AF-58AF-4A18-998A46C3C37B}"/>
              </a:ext>
            </a:extLst>
          </p:cNvPr>
          <p:cNvSpPr txBox="1"/>
          <p:nvPr/>
        </p:nvSpPr>
        <p:spPr>
          <a:xfrm>
            <a:off x="999640" y="1472061"/>
            <a:ext cx="2533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 WEBSITE</a:t>
            </a:r>
          </a:p>
        </p:txBody>
      </p:sp>
      <p:sp>
        <p:nvSpPr>
          <p:cNvPr id="6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3"/>
          <p:cNvSpPr txBox="1"/>
          <p:nvPr/>
        </p:nvSpPr>
        <p:spPr>
          <a:xfrm>
            <a:off x="352680" y="2692811"/>
            <a:ext cx="3182416" cy="1116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9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223669"/>
                </a:solidFill>
                <a:latin typeface="CHCNIJ+PublicSans-Bold"/>
                <a:cs typeface="CHCNIJ+PublicSans-Bold"/>
              </a:rPr>
              <a:t>“Your Project Name”</a:t>
            </a:r>
          </a:p>
          <a:p>
            <a:pPr marL="12" marR="0">
              <a:lnSpc>
                <a:spcPts val="2819"/>
              </a:lnSpc>
              <a:spcBef>
                <a:spcPts val="2852"/>
              </a:spcBef>
              <a:spcAft>
                <a:spcPts val="0"/>
              </a:spcAft>
            </a:pPr>
            <a:r>
              <a:rPr sz="2400" b="1" dirty="0">
                <a:solidFill>
                  <a:srgbClr val="223669"/>
                </a:solidFill>
                <a:latin typeface="CHCNIJ+PublicSans-Bold"/>
                <a:cs typeface="CHCNIJ+PublicSans-Bold"/>
              </a:rPr>
              <a:t>Task - 2</a:t>
            </a:r>
          </a:p>
        </p:txBody>
      </p:sp>
      <p:sp>
        <p:nvSpPr>
          <p:cNvPr id="8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3"/>
          <p:cNvSpPr txBox="1"/>
          <p:nvPr/>
        </p:nvSpPr>
        <p:spPr>
          <a:xfrm>
            <a:off x="352424" y="2693035"/>
            <a:ext cx="4752975" cy="1088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2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223669"/>
                </a:solidFill>
                <a:latin typeface="CFJCTS+PublicSans-Bold" panose="02000500000000000000"/>
                <a:cs typeface="CFJCTS+PublicSans-Bold" panose="02000500000000000000"/>
              </a:rPr>
              <a:t>“</a:t>
            </a:r>
            <a:r>
              <a:rPr lang="en-US" sz="2400" b="1" dirty="0">
                <a:solidFill>
                  <a:srgbClr val="223669"/>
                </a:solidFill>
                <a:latin typeface="CFJCTS+PublicSans-Bold" panose="02000500000000000000"/>
                <a:cs typeface="CFJCTS+PublicSans-Bold" panose="02000500000000000000"/>
              </a:rPr>
              <a:t>E-Commerce Website</a:t>
            </a:r>
            <a:r>
              <a:rPr sz="2400" b="1" dirty="0">
                <a:solidFill>
                  <a:srgbClr val="223669"/>
                </a:solidFill>
                <a:latin typeface="CFJCTS+PublicSans-Bold" panose="02000500000000000000"/>
                <a:cs typeface="CFJCTS+PublicSans-Bold" panose="02000500000000000000"/>
              </a:rPr>
              <a:t>”</a:t>
            </a:r>
          </a:p>
          <a:p>
            <a:pPr marL="0" marR="0">
              <a:lnSpc>
                <a:spcPts val="2820"/>
              </a:lnSpc>
              <a:spcBef>
                <a:spcPts val="2850"/>
              </a:spcBef>
              <a:spcAft>
                <a:spcPts val="0"/>
              </a:spcAft>
            </a:pPr>
            <a:r>
              <a:rPr sz="2400" b="1" dirty="0">
                <a:solidFill>
                  <a:srgbClr val="223669"/>
                </a:solidFill>
                <a:latin typeface="CFJCTS+PublicSans-Bold" panose="02000500000000000000"/>
                <a:cs typeface="CFJCTS+PublicSans-Bold" panose="02000500000000000000"/>
              </a:rPr>
              <a:t>Task </a:t>
            </a:r>
            <a:r>
              <a:rPr sz="2400" b="1">
                <a:solidFill>
                  <a:srgbClr val="223669"/>
                </a:solidFill>
                <a:latin typeface="CFJCTS+PublicSans-Bold" panose="02000500000000000000"/>
                <a:cs typeface="CFJCTS+PublicSans-Bold" panose="02000500000000000000"/>
              </a:rPr>
              <a:t>- </a:t>
            </a:r>
            <a:r>
              <a:rPr lang="en-US" sz="2400" b="1" dirty="0">
                <a:solidFill>
                  <a:srgbClr val="223669"/>
                </a:solidFill>
                <a:latin typeface="CFJCTS+PublicSans-Bold" panose="02000500000000000000"/>
                <a:cs typeface="CFJCTS+PublicSans-Bold" panose="02000500000000000000"/>
              </a:rPr>
              <a:t>3</a:t>
            </a:r>
            <a:endParaRPr sz="2400" b="1" dirty="0">
              <a:solidFill>
                <a:srgbClr val="223669"/>
              </a:solidFill>
              <a:latin typeface="CFJCTS+PublicSans-Bold" panose="02000500000000000000"/>
              <a:cs typeface="CFJCTS+PublicSans-Bold" panose="02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64597" y="1086432"/>
            <a:ext cx="4427290" cy="99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Revolutionize your mobile shopping experience with our cutting-edge E-commerce website, seamlessly combining intuitive design and advanced features to bring you a tailored and convenient platform for all your online retail needs."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051341420"/>
              </p:ext>
            </p:extLst>
          </p:nvPr>
        </p:nvGraphicFramePr>
        <p:xfrm>
          <a:off x="144711" y="2353822"/>
          <a:ext cx="4427290" cy="792420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799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09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LMS Username</a:t>
                      </a:r>
                      <a:endParaRPr sz="1400" b="1" u="none" strike="noStrike" cap="none">
                        <a:solidFill>
                          <a:srgbClr val="C88C3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4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ashlin2002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ASHLIN REENA.R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3"/>
          <p:cNvSpPr txBox="1"/>
          <p:nvPr/>
        </p:nvSpPr>
        <p:spPr>
          <a:xfrm>
            <a:off x="234950" y="824865"/>
            <a:ext cx="3157220" cy="611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5"/>
              </a:lnSpc>
              <a:spcBef>
                <a:spcPts val="0"/>
              </a:spcBef>
              <a:spcAft>
                <a:spcPts val="0"/>
              </a:spcAft>
            </a:pPr>
            <a:r>
              <a:rPr sz="1850" b="1" spc="-10" dirty="0">
                <a:solidFill>
                  <a:srgbClr val="C88C32"/>
                </a:solidFill>
                <a:latin typeface="ILIIOR+EBGaramond-Bold" panose="02000500000000000000"/>
                <a:cs typeface="ILIIOR+EBGaramond-Bold" panose="02000500000000000000"/>
              </a:rPr>
              <a:t>E-Commerce Search and Filtering System</a:t>
            </a:r>
          </a:p>
        </p:txBody>
      </p:sp>
      <p:sp>
        <p:nvSpPr>
          <p:cNvPr id="7" name="object 5"/>
          <p:cNvSpPr txBox="1"/>
          <p:nvPr/>
        </p:nvSpPr>
        <p:spPr>
          <a:xfrm>
            <a:off x="528320" y="1402080"/>
            <a:ext cx="4043680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CFRUAJ+EBGaramond-Medium" panose="02000500000000000000"/>
                <a:cs typeface="CFRUAJ+EBGaramond-Medium" panose="02000500000000000000"/>
              </a:rPr>
              <a:t>E-commerce (electronic commerce) is the buying and selling of goods and services, or the transmitting of funds or data, over an electronic network, primarily the internet.</a:t>
            </a:r>
          </a:p>
        </p:txBody>
      </p:sp>
      <p:sp>
        <p:nvSpPr>
          <p:cNvPr id="8" name="object 6"/>
          <p:cNvSpPr txBox="1"/>
          <p:nvPr/>
        </p:nvSpPr>
        <p:spPr>
          <a:xfrm>
            <a:off x="373050" y="2448880"/>
            <a:ext cx="1436143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5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C88C32"/>
                </a:solidFill>
                <a:latin typeface="KQGMTU+Arial-BoldMT" panose="02000500000000000000"/>
                <a:cs typeface="KQGMTU+Arial-BoldMT" panose="02000500000000000000"/>
              </a:rPr>
              <a:t>LMS Username</a:t>
            </a:r>
          </a:p>
        </p:txBody>
      </p:sp>
      <p:sp>
        <p:nvSpPr>
          <p:cNvPr id="9" name="object 7"/>
          <p:cNvSpPr txBox="1"/>
          <p:nvPr/>
        </p:nvSpPr>
        <p:spPr>
          <a:xfrm>
            <a:off x="2504906" y="2448880"/>
            <a:ext cx="636661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5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C88C32"/>
                </a:solidFill>
                <a:latin typeface="KQGMTU+Arial-BoldMT" panose="02000500000000000000"/>
                <a:cs typeface="KQGMTU+Arial-BoldMT" panose="02000500000000000000"/>
              </a:rPr>
              <a:t>Name</a:t>
            </a:r>
          </a:p>
        </p:txBody>
      </p:sp>
      <p:sp>
        <p:nvSpPr>
          <p:cNvPr id="10" name="object 8"/>
          <p:cNvSpPr txBox="1"/>
          <p:nvPr/>
        </p:nvSpPr>
        <p:spPr>
          <a:xfrm>
            <a:off x="3771000" y="2448880"/>
            <a:ext cx="646385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5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C88C32"/>
                </a:solidFill>
                <a:latin typeface="KQGMTU+Arial-BoldMT" panose="02000500000000000000"/>
                <a:cs typeface="KQGMTU+Arial-BoldMT" panose="02000500000000000000"/>
              </a:rPr>
              <a:t>Batch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1982470" y="289306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1972945" y="2778125"/>
            <a:ext cx="1623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POONGODI M</a:t>
            </a:r>
          </a:p>
        </p:txBody>
      </p:sp>
      <p:sp>
        <p:nvSpPr>
          <p:cNvPr id="13" name="Text Box 13"/>
          <p:cNvSpPr txBox="1"/>
          <p:nvPr/>
        </p:nvSpPr>
        <p:spPr>
          <a:xfrm>
            <a:off x="1982470" y="3147695"/>
            <a:ext cx="1623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SANA Y</a:t>
            </a:r>
          </a:p>
        </p:txBody>
      </p:sp>
      <p:sp>
        <p:nvSpPr>
          <p:cNvPr id="14" name="Text Box 14"/>
          <p:cNvSpPr txBox="1"/>
          <p:nvPr/>
        </p:nvSpPr>
        <p:spPr>
          <a:xfrm>
            <a:off x="1982470" y="3580130"/>
            <a:ext cx="1623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PREETHIKA B S</a:t>
            </a:r>
          </a:p>
        </p:txBody>
      </p:sp>
      <p:sp>
        <p:nvSpPr>
          <p:cNvPr id="15" name="Text Box 15"/>
          <p:cNvSpPr txBox="1"/>
          <p:nvPr/>
        </p:nvSpPr>
        <p:spPr>
          <a:xfrm>
            <a:off x="1972945" y="3947160"/>
            <a:ext cx="1623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YAMINIPRIYA B</a:t>
            </a:r>
          </a:p>
        </p:txBody>
      </p:sp>
      <p:sp>
        <p:nvSpPr>
          <p:cNvPr id="16" name="Text Box 16"/>
          <p:cNvSpPr txBox="1"/>
          <p:nvPr/>
        </p:nvSpPr>
        <p:spPr>
          <a:xfrm>
            <a:off x="3794760" y="2787650"/>
            <a:ext cx="430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7" name="Text Box 17"/>
          <p:cNvSpPr txBox="1"/>
          <p:nvPr/>
        </p:nvSpPr>
        <p:spPr>
          <a:xfrm>
            <a:off x="3780155" y="3182620"/>
            <a:ext cx="430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8" name="Text Box 20"/>
          <p:cNvSpPr txBox="1"/>
          <p:nvPr/>
        </p:nvSpPr>
        <p:spPr>
          <a:xfrm>
            <a:off x="3785870" y="3545205"/>
            <a:ext cx="430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9" name="Text Box 21"/>
          <p:cNvSpPr txBox="1"/>
          <p:nvPr/>
        </p:nvSpPr>
        <p:spPr>
          <a:xfrm>
            <a:off x="3771265" y="3940175"/>
            <a:ext cx="430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28003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112720104026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8600" y="31051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112720104032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" y="35623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112720104303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8600" y="395501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112720104303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 STRUCTURE</a:t>
            </a:r>
          </a:p>
          <a:p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&lt;html lang="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&lt;meta charset="UTF-8"&gt;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&lt;meta name="viewport" content="width=device-width, initial-scale=1.0"&gt;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&lt;link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="styles.css"&gt;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&lt;title&gt;Your Project&lt;/title&gt;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&lt;!-- Your content goes here --&gt;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&lt;script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="app.js"&gt;&lt;/script&gt;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  <a:p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90487-0E88-B517-C391-905C3167FB7D}"/>
              </a:ext>
            </a:extLst>
          </p:cNvPr>
          <p:cNvSpPr txBox="1"/>
          <p:nvPr/>
        </p:nvSpPr>
        <p:spPr>
          <a:xfrm>
            <a:off x="867905" y="207084"/>
            <a:ext cx="457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 STYLING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 styles.css */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 {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font-family: 'Arial', sans-serif;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background-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#f4f4f4;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#333;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margin: 0;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padding: 0;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 Add your styles for specific elements */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app.js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document.addEventListener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('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DOMContentLoaded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function () {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// Your interactive code goes here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170556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D2326-19A7-FA8F-C4B6-87F41DE22FAC}"/>
              </a:ext>
            </a:extLst>
          </p:cNvPr>
          <p:cNvSpPr txBox="1"/>
          <p:nvPr/>
        </p:nvSpPr>
        <p:spPr>
          <a:xfrm>
            <a:off x="1037552" y="771717"/>
            <a:ext cx="517726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1: Project Overview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2: Wireframing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3: Design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4: Choose Front-end Technologies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5: Set Up Project Structure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6: HTML Structure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7: CSS Styling</a:t>
            </a:r>
            <a:endParaRPr lang="en-IN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8: Implement Interactivity with JavaScript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9: Test and Debug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10: Document Your Code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2038F3-A379-28ED-DEB4-4330D9BA1087}"/>
              </a:ext>
            </a:extLst>
          </p:cNvPr>
          <p:cNvSpPr txBox="1"/>
          <p:nvPr/>
        </p:nvSpPr>
        <p:spPr>
          <a:xfrm>
            <a:off x="658678" y="42729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Summary of your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AF13D-7CDA-29AA-1CF1-F34C682C3A87}"/>
              </a:ext>
            </a:extLst>
          </p:cNvPr>
          <p:cNvSpPr txBox="1"/>
          <p:nvPr/>
        </p:nvSpPr>
        <p:spPr>
          <a:xfrm>
            <a:off x="658678" y="1044845"/>
            <a:ext cx="8028122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Revolutionize mobile shopping with our E-commerce platform, featuring an intuitive user interface for seamless navigation.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Enjoy personalized recommendations powered by advanced AI algorithms.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Experience secure and hassle-free transactions with integrated payment gateways.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Stay connected with real-time order tracking and responsive customer support for an unparalleled mobile shopping experience.</a:t>
            </a:r>
          </a:p>
        </p:txBody>
      </p:sp>
    </p:spTree>
    <p:extLst>
      <p:ext uri="{BB962C8B-B14F-4D97-AF65-F5344CB8AC3E}">
        <p14:creationId xmlns:p14="http://schemas.microsoft.com/office/powerpoint/2010/main" val="1809727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Check-List</a:t>
            </a:r>
            <a:endParaRPr sz="1600">
              <a:solidFill>
                <a:schemeClr val="dk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Create folder structure for HTML  application</a:t>
            </a:r>
            <a:endParaRPr sz="1600" b="0" dirty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Write Functions for event handling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Render Conditional components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Overall UI of the project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Handling broken links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Optimizing render cycle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2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Assessment Parameter</a:t>
            </a:r>
            <a:endParaRPr sz="1600" b="1">
              <a:solidFill>
                <a:schemeClr val="lt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0CD60-FF54-0448-D1E3-EB120CFC99D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80250" y="2237515"/>
            <a:ext cx="2722324" cy="449263"/>
          </a:xfrm>
        </p:spPr>
        <p:txBody>
          <a:bodyPr>
            <a:noAutofit/>
          </a:bodyPr>
          <a:lstStyle/>
          <a:p>
            <a:pPr>
              <a:lnSpc>
                <a:spcPts val="1645"/>
              </a:lnSpc>
            </a:pPr>
            <a:r>
              <a:rPr lang="en-US" sz="1200" b="1" dirty="0">
                <a:solidFill>
                  <a:srgbClr val="BD8738"/>
                </a:solidFill>
                <a:latin typeface="RMKPBC+PublicSans-BoldItalic" panose="02000500000000000000"/>
                <a:cs typeface="RMKPBC+PublicSans-BoldItalic" panose="02000500000000000000"/>
              </a:rPr>
              <a:t>https://github.com/yaminipriya7/NM-SPCET-CSE-GROUP04.git</a:t>
            </a:r>
            <a:endParaRPr lang="en-IN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485</Words>
  <Application>Microsoft Office PowerPoint</Application>
  <PresentationFormat>On-screen Show (16:9)</PresentationFormat>
  <Paragraphs>58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5" baseType="lpstr">
      <vt:lpstr>Calibri</vt:lpstr>
      <vt:lpstr>ILIIOR+EBGaramond-Bold</vt:lpstr>
      <vt:lpstr>CHCNIJ+PublicSans-Bold</vt:lpstr>
      <vt:lpstr>RMKPBC+PublicSans-BoldItalic</vt:lpstr>
      <vt:lpstr>EB Garamond Medium</vt:lpstr>
      <vt:lpstr>EB Garamond</vt:lpstr>
      <vt:lpstr>CFJCTS+PublicSans-Bold</vt:lpstr>
      <vt:lpstr>Arial</vt:lpstr>
      <vt:lpstr>Noto Sans Symbols</vt:lpstr>
      <vt:lpstr>KQGMTU+Arial-BoldMT</vt:lpstr>
      <vt:lpstr>Times New Roman</vt:lpstr>
      <vt:lpstr>CFRUAJ+EBGaramond-Medium</vt:lpstr>
      <vt:lpstr>Public Sans</vt:lpstr>
      <vt:lpstr>EB Garamond ExtraBold</vt:lpstr>
      <vt:lpstr>Arial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Begin Joe</cp:lastModifiedBy>
  <cp:revision>6</cp:revision>
  <dcterms:created xsi:type="dcterms:W3CDTF">2020-08-13T11:21:46Z</dcterms:created>
  <dcterms:modified xsi:type="dcterms:W3CDTF">2023-11-17T09:25:36Z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